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E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8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6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10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6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04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8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3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0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1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37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9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8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E634920-AE91-410F-BD85-EBFAF8CA2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001702"/>
            <a:ext cx="7772400" cy="1463040"/>
          </a:xfrm>
        </p:spPr>
        <p:txBody>
          <a:bodyPr>
            <a:noAutofit/>
          </a:bodyPr>
          <a:lstStyle/>
          <a:p>
            <a:r>
              <a:rPr lang="ru-RU" sz="3600" dirty="0"/>
              <a:t>Разработка элементов дополненной реальности для визуализации туристических объектов Крыма</a:t>
            </a: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A62FC325-EFF5-48CE-A354-75E776163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/>
              <a:t>Подготовил: </a:t>
            </a:r>
          </a:p>
          <a:p>
            <a:r>
              <a:rPr lang="ru-RU" dirty="0" err="1"/>
              <a:t>Иванча</a:t>
            </a:r>
            <a:r>
              <a:rPr lang="ru-RU" dirty="0"/>
              <a:t> Николай Александрович</a:t>
            </a:r>
          </a:p>
          <a:p>
            <a:r>
              <a:rPr lang="ru-RU" b="1" dirty="0"/>
              <a:t>Научный руководитель:</a:t>
            </a:r>
          </a:p>
          <a:p>
            <a:r>
              <a:rPr lang="ru-RU" dirty="0"/>
              <a:t>Козлова Маргарита Геннадьевна</a:t>
            </a:r>
          </a:p>
        </p:txBody>
      </p:sp>
    </p:spTree>
    <p:extLst>
      <p:ext uri="{BB962C8B-B14F-4D97-AF65-F5344CB8AC3E}">
        <p14:creationId xmlns:p14="http://schemas.microsoft.com/office/powerpoint/2010/main" val="1468626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B6AE2-A667-468E-9AEF-3AEB616E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DB63FC-D570-4751-9470-ABF73380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1"/>
            <a:ext cx="10087217" cy="4385241"/>
          </a:xfrm>
        </p:spPr>
        <p:txBody>
          <a:bodyPr>
            <a:normAutofit fontScale="92500" lnSpcReduction="20000"/>
          </a:bodyPr>
          <a:lstStyle/>
          <a:p>
            <a:r>
              <a:rPr lang="ru-RU" sz="2800" b="1" dirty="0"/>
              <a:t>Цель – </a:t>
            </a:r>
            <a:r>
              <a:rPr lang="ru-RU" sz="2600" dirty="0"/>
              <a:t>разработка программного обеспечения реализующего визуализацию туристических объектов Крыма в дополненной реальности.</a:t>
            </a:r>
          </a:p>
          <a:p>
            <a:endParaRPr lang="ru-RU" b="1" dirty="0"/>
          </a:p>
          <a:p>
            <a:r>
              <a:rPr lang="ru-RU" sz="2800" b="1" dirty="0"/>
              <a:t>Задачи:</a:t>
            </a:r>
          </a:p>
          <a:p>
            <a:pPr marL="457200" lvl="0" indent="-457200">
              <a:buFont typeface="+mj-lt"/>
              <a:buAutoNum type="arabicParenR"/>
            </a:pPr>
            <a:r>
              <a:rPr lang="ru-RU" sz="2600" dirty="0"/>
              <a:t>обзор научных источников по теме работы;</a:t>
            </a:r>
          </a:p>
          <a:p>
            <a:pPr marL="457200" lvl="0" indent="-457200">
              <a:buFont typeface="+mj-lt"/>
              <a:buAutoNum type="arabicParenR"/>
            </a:pPr>
            <a:r>
              <a:rPr lang="ru-RU" sz="2600" dirty="0"/>
              <a:t>изучение необходимых программных средств и библиотек;</a:t>
            </a:r>
          </a:p>
          <a:p>
            <a:pPr marL="457200" lvl="0" indent="-457200">
              <a:buFont typeface="+mj-lt"/>
              <a:buAutoNum type="arabicParenR"/>
            </a:pPr>
            <a:r>
              <a:rPr lang="ru-RU" sz="2600" dirty="0"/>
              <a:t>создание 3</a:t>
            </a:r>
            <a:r>
              <a:rPr lang="en-US" sz="2600" dirty="0"/>
              <a:t>D</a:t>
            </a:r>
            <a:r>
              <a:rPr lang="ru-RU" sz="2600" dirty="0"/>
              <a:t>-моделей достопримечательностей;</a:t>
            </a:r>
          </a:p>
          <a:p>
            <a:pPr marL="457200" lvl="0" indent="-457200">
              <a:buFont typeface="+mj-lt"/>
              <a:buAutoNum type="arabicParenR"/>
            </a:pPr>
            <a:r>
              <a:rPr lang="ru-RU" sz="2600" dirty="0"/>
              <a:t>реализация программного продукта для распознавания названий городов на изображении (карте);</a:t>
            </a:r>
          </a:p>
          <a:p>
            <a:pPr marL="457200" lvl="0" indent="-457200">
              <a:buFont typeface="+mj-lt"/>
              <a:buAutoNum type="arabicParenR"/>
            </a:pPr>
            <a:r>
              <a:rPr lang="ru-RU" sz="2600" dirty="0"/>
              <a:t>реализация программного продукта для визуализации 3</a:t>
            </a:r>
            <a:r>
              <a:rPr lang="en-US" sz="2600" dirty="0"/>
              <a:t>D</a:t>
            </a:r>
            <a:r>
              <a:rPr lang="ru-RU" sz="2600" dirty="0"/>
              <a:t>-моделей достопримечательностей.	</a:t>
            </a:r>
            <a:r>
              <a:rPr lang="ru-RU" dirty="0"/>
              <a:t>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5345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91A6D-714D-4580-A818-49504A09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Проблемы, </a:t>
            </a:r>
            <a:br>
              <a:rPr lang="ru-RU" dirty="0"/>
            </a:br>
            <a:r>
              <a:rPr lang="ru-RU" dirty="0"/>
              <a:t>исследуемые в работе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FCAFF8-DB51-424B-B24F-B3B49BDB1C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Распознавание текста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захват кадра (изображения)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предобработка изображения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распознавание символов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нечёткое сравнение с шаблоном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постобработка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83215C-A3A2-4F5F-9FB2-9DB7D9F4A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3709" y="2286000"/>
            <a:ext cx="5306291" cy="4023360"/>
          </a:xfrm>
        </p:spPr>
        <p:txBody>
          <a:bodyPr>
            <a:normAutofit/>
          </a:bodyPr>
          <a:lstStyle/>
          <a:p>
            <a:r>
              <a:rPr lang="ru-RU" sz="2800" dirty="0"/>
              <a:t>Дополненная реальность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создание 3</a:t>
            </a:r>
            <a:r>
              <a:rPr lang="en-US" sz="2400" dirty="0"/>
              <a:t>D</a:t>
            </a:r>
            <a:r>
              <a:rPr lang="ru-RU" sz="2400" dirty="0"/>
              <a:t> моделей достопримечательностей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предобработка изображения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распознавание целевой поверхности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оценка </a:t>
            </a:r>
            <a:r>
              <a:rPr lang="ru-RU" sz="2400" dirty="0" err="1"/>
              <a:t>гомографии</a:t>
            </a:r>
            <a:endParaRPr lang="ru-RU" sz="2400" dirty="0"/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проекция </a:t>
            </a:r>
            <a:r>
              <a:rPr lang="en-US" sz="2400" dirty="0"/>
              <a:t>3D </a:t>
            </a:r>
            <a:r>
              <a:rPr lang="ru-RU" sz="2400" dirty="0"/>
              <a:t>модели на целевую поверхность</a:t>
            </a:r>
          </a:p>
        </p:txBody>
      </p:sp>
    </p:spTree>
    <p:extLst>
      <p:ext uri="{BB962C8B-B14F-4D97-AF65-F5344CB8AC3E}">
        <p14:creationId xmlns:p14="http://schemas.microsoft.com/office/powerpoint/2010/main" val="335035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2AC4E6-8650-434B-B9D9-D914FE92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893254" cy="1499616"/>
          </a:xfrm>
        </p:spPr>
        <p:txBody>
          <a:bodyPr/>
          <a:lstStyle/>
          <a:p>
            <a:r>
              <a:rPr lang="ru-RU" dirty="0"/>
              <a:t>Методы распознавания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90470-5C9C-4A44-9FC7-735AFBA66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Шаблонные методы</a:t>
            </a:r>
            <a:r>
              <a:rPr lang="ru-RU" dirty="0"/>
              <a:t> – сравнение распознанного объекта с подготовленными шаблонами.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Признаковые методы</a:t>
            </a:r>
            <a:r>
              <a:rPr lang="ru-RU" dirty="0"/>
              <a:t> – распознавание, которое использует критерии распознаваемого объекта.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Структурные методы</a:t>
            </a:r>
            <a:r>
              <a:rPr lang="ru-RU" dirty="0"/>
              <a:t> – распознавание, основанное на структуре объекта.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b="1" dirty="0" err="1"/>
              <a:t>Нейросетевые</a:t>
            </a:r>
            <a:r>
              <a:rPr lang="ru-RU" b="1" dirty="0"/>
              <a:t> методы</a:t>
            </a:r>
            <a:r>
              <a:rPr lang="ru-RU" dirty="0"/>
              <a:t> – распознавание при помощи нейронных сетей или самообучающихся алгоритмов.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395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81F19-1ACB-44BB-864B-012D90AA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86855D-54A7-4743-A874-EF451958C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671456"/>
            <a:ext cx="9720071" cy="2601328"/>
          </a:xfrm>
        </p:spPr>
        <p:txBody>
          <a:bodyPr>
            <a:normAutofit fontScale="85000" lnSpcReduction="10000"/>
          </a:bodyPr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обладает открытым исходным кодом;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показывает высокие результаты на монохромных изображениях;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высокая скорость и простота реализации задачи распознавания текста;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имеет возможность работать с библиотеками компьютерного зрения (</a:t>
            </a:r>
            <a:r>
              <a:rPr lang="en-US" sz="2400" dirty="0"/>
              <a:t>OpenCV</a:t>
            </a:r>
            <a:r>
              <a:rPr lang="ru-RU" sz="2400" dirty="0"/>
              <a:t>);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поддерживает интеграцию в большое количество языков программирования;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ru-RU" sz="2400" dirty="0"/>
              <a:t>не коммерческий продукт.</a:t>
            </a:r>
          </a:p>
          <a:p>
            <a:endParaRPr lang="ru-RU" dirty="0"/>
          </a:p>
        </p:txBody>
      </p:sp>
      <p:pic>
        <p:nvPicPr>
          <p:cNvPr id="1028" name="Picture 4" descr="https://steamuserimages-a.akamaihd.net/ugc/946219835806282284/D1179AA95880DECCFFA1DADF06C4084941FF94F4/?imw=512&amp;amp;imh=512&amp;amp;ima=fit&amp;amp;impolicy=Letterbox&amp;amp;imcolor=%23000000&amp;amp;letterbox=true">
            <a:extLst>
              <a:ext uri="{FF2B5EF4-FFF2-40B4-BE49-F238E27FC236}">
                <a16:creationId xmlns:a16="http://schemas.microsoft.com/office/drawing/2014/main" id="{6909ACD9-2F7B-46CF-8A0E-1C5206D9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1309255" cy="130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C5500F39-304A-4EDF-9772-01A39FF7A35A}"/>
              </a:ext>
            </a:extLst>
          </p:cNvPr>
          <p:cNvSpPr/>
          <p:nvPr/>
        </p:nvSpPr>
        <p:spPr>
          <a:xfrm>
            <a:off x="2606454" y="2362201"/>
            <a:ext cx="748145" cy="74814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0" name="Picture 6" descr="https://www.talkhelper.com/reviews/wp-content/uploads/2019/11/Tesseract_ocr.png">
            <a:extLst>
              <a:ext uri="{FF2B5EF4-FFF2-40B4-BE49-F238E27FC236}">
                <a16:creationId xmlns:a16="http://schemas.microsoft.com/office/drawing/2014/main" id="{65D14A19-AA26-4593-89CA-C7F87FF94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670" y="1894470"/>
            <a:ext cx="2307102" cy="149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16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880BE9B-2849-495A-AB0E-E80D71B3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9936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400E4-3D45-4FEE-A14F-DD94E170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731520"/>
          </a:xfrm>
        </p:spPr>
        <p:txBody>
          <a:bodyPr anchor="t">
            <a:normAutofit/>
          </a:bodyPr>
          <a:lstStyle/>
          <a:p>
            <a:r>
              <a:rPr lang="en-US" spc="600" dirty="0">
                <a:solidFill>
                  <a:srgbClr val="FFFFFF"/>
                </a:solidFill>
              </a:rPr>
              <a:t>tesseract</a:t>
            </a:r>
            <a:endParaRPr lang="ru-RU" spc="600" dirty="0">
              <a:solidFill>
                <a:srgbClr val="FFFFFF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51FDFED-0DCE-44E2-88E0-F2D2BB9EF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9" r="-15" b="-984"/>
          <a:stretch/>
        </p:blipFill>
        <p:spPr>
          <a:xfrm>
            <a:off x="4294950" y="1864591"/>
            <a:ext cx="7587011" cy="3128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A3DBF-E1B4-44AE-8A02-6EA589A75E6A}"/>
              </a:ext>
            </a:extLst>
          </p:cNvPr>
          <p:cNvSpPr txBox="1"/>
          <p:nvPr/>
        </p:nvSpPr>
        <p:spPr>
          <a:xfrm>
            <a:off x="310039" y="1759527"/>
            <a:ext cx="34298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Поиск строк</a:t>
            </a:r>
            <a:endParaRPr lang="en-US" b="1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Выбор базовой линии</a:t>
            </a:r>
            <a:endParaRPr lang="en-US" b="1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Поиск слов</a:t>
            </a:r>
            <a:endParaRPr lang="en-US" b="1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Определение фиксированного шага и разделение слова на буквы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Сегментирование и распознавание слов</a:t>
            </a:r>
            <a:endParaRPr lang="en-US" b="1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Разделение «слипшихся» и дефектных символов.</a:t>
            </a:r>
            <a:endParaRPr lang="en-US" b="1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Классификация</a:t>
            </a:r>
            <a:endParaRPr lang="ru-RU" dirty="0"/>
          </a:p>
        </p:txBody>
      </p:sp>
      <p:pic>
        <p:nvPicPr>
          <p:cNvPr id="1026" name="Picture 2" descr="https://sun9-18.userapi.com/c855636/v855636107/2424fc/HSOpPcOnJ7k.jpg">
            <a:extLst>
              <a:ext uri="{FF2B5EF4-FFF2-40B4-BE49-F238E27FC236}">
                <a16:creationId xmlns:a16="http://schemas.microsoft.com/office/drawing/2014/main" id="{CF6AD181-14E0-42DF-A969-104999FA8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21385" r="10727" b="27763"/>
          <a:stretch/>
        </p:blipFill>
        <p:spPr bwMode="auto">
          <a:xfrm>
            <a:off x="4928838" y="2392976"/>
            <a:ext cx="6667417" cy="25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D25378-9A4C-4747-BB91-076BA091A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275" y="1864591"/>
            <a:ext cx="6544541" cy="37812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01A86C-29F1-4323-942E-1E3507E887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38" r="16543"/>
          <a:stretch/>
        </p:blipFill>
        <p:spPr>
          <a:xfrm>
            <a:off x="6248400" y="1856598"/>
            <a:ext cx="4170219" cy="37814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EDCDD5-E453-4206-8068-57ACCD449F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40" r="41830"/>
          <a:stretch/>
        </p:blipFill>
        <p:spPr>
          <a:xfrm>
            <a:off x="7015630" y="1848755"/>
            <a:ext cx="1801092" cy="3780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FFD341-2AC1-4A83-A9EA-86A62E4C6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055" y="1900132"/>
            <a:ext cx="6544800" cy="37814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DE0840-CD6A-46AA-9F49-106B3C8A3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511" y="1705444"/>
            <a:ext cx="6739299" cy="38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allAtOnce"/>
      <p:bldP spid="5" grpId="2" uiExpand="1" build="allAtOnce"/>
      <p:bldP spid="5" grpId="3" uiExpand="1" build="allAtOnce"/>
      <p:bldP spid="5" grpId="4" uiExpand="1" build="allAtOnce"/>
      <p:bldP spid="5" grpId="5" uiExpand="1" build="allAtOnce"/>
      <p:bldP spid="5" grpId="6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244D6-54F0-4A1F-B9DB-D324DBDF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Дополненная реальность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22F4AB-B2A9-4E9C-92AE-1E8A0B52E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93" y="2350079"/>
            <a:ext cx="8965811" cy="2943594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47146C46-B75B-454A-A4A4-F19122FC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2"/>
            <a:ext cx="9720071" cy="4607516"/>
          </a:xfrm>
        </p:spPr>
        <p:txBody>
          <a:bodyPr>
            <a:normAutofit/>
          </a:bodyPr>
          <a:lstStyle/>
          <a:p>
            <a:pPr indent="449580">
              <a:lnSpc>
                <a:spcPct val="107000"/>
              </a:lnSpc>
              <a:spcAft>
                <a:spcPts val="0"/>
              </a:spcAft>
            </a:pPr>
            <a:r>
              <a:rPr lang="ru-RU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Распознавание </a:t>
            </a:r>
            <a:r>
              <a:rPr lang="en-US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AR</a:t>
            </a:r>
            <a:r>
              <a:rPr lang="ru-RU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 маркеров и выведение 3</a:t>
            </a:r>
            <a:r>
              <a:rPr lang="en-US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D </a:t>
            </a:r>
            <a:r>
              <a:rPr lang="ru-RU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модели на опорную поверхность проводилось без использования готовых инструментов по следующим причинам:</a:t>
            </a: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+mj-lt"/>
              <a:buAutoNum type="arabicParenR"/>
              <a:tabLst>
                <a:tab pos="630555" algn="l"/>
              </a:tabLst>
            </a:pPr>
            <a:r>
              <a:rPr lang="ru-RU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отсутствие у представленных решений полностью бесплатных пакетов;</a:t>
            </a: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+mj-lt"/>
              <a:buAutoNum type="arabicParenR"/>
              <a:tabLst>
                <a:tab pos="630555" algn="l"/>
              </a:tabLst>
            </a:pPr>
            <a:r>
              <a:rPr lang="ru-RU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личная заинтересованность в самостоятельной реализации всех этапов визуализации 3</a:t>
            </a:r>
            <a:r>
              <a:rPr lang="en-US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D </a:t>
            </a:r>
            <a:r>
              <a:rPr lang="ru-RU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моделей в дополненной реальности;</a:t>
            </a:r>
          </a:p>
          <a:p>
            <a:pPr marL="342900" lvl="0" indent="-342900" algn="just">
              <a:lnSpc>
                <a:spcPct val="120000"/>
              </a:lnSpc>
              <a:spcAft>
                <a:spcPts val="600"/>
              </a:spcAft>
              <a:buFont typeface="+mj-lt"/>
              <a:buAutoNum type="arabicParenR"/>
              <a:tabLst>
                <a:tab pos="630555" algn="l"/>
              </a:tabLst>
            </a:pPr>
            <a:r>
              <a:rPr lang="ru-RU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отсутствие материально-технической базы для использования профессиональных продуктов для создания </a:t>
            </a:r>
            <a:r>
              <a:rPr lang="en-US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AR </a:t>
            </a:r>
            <a:r>
              <a:rPr lang="ru-RU" sz="2400" kern="150" dirty="0">
                <a:latin typeface="Times New Roman" panose="02020603050405020304" pitchFamily="18" charset="0"/>
                <a:ea typeface="Calibri" panose="020F0502020204030204" pitchFamily="34" charset="0"/>
              </a:rPr>
              <a:t>приложений.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339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18AA7-A4A2-4308-A2B5-515FF9E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9923DC-75A8-4DBC-9D5E-0F70ECA1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1" cy="4607516"/>
          </a:xfrm>
        </p:spPr>
        <p:txBody>
          <a:bodyPr>
            <a:normAutofit fontScale="85000" lnSpcReduction="20000"/>
          </a:bodyPr>
          <a:lstStyle/>
          <a:p>
            <a:pPr marL="457200" lvl="0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«Захват» кадра из видеопотока;</a:t>
            </a:r>
          </a:p>
          <a:p>
            <a:pPr marL="457200" lvl="0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Предобработка кадра для улучшения качества распознавания;</a:t>
            </a:r>
          </a:p>
          <a:p>
            <a:pPr marL="457200" lvl="0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Распознавание текста с кадра и его постобработка; сравнение полученного распознавания с набором ключевых слов (названия городов).</a:t>
            </a:r>
          </a:p>
          <a:p>
            <a:pPr marL="457200" lvl="0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В случае успешного распознавания: проекция соответствующей ключевому слову 3</a:t>
            </a:r>
            <a:r>
              <a:rPr lang="en-US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D </a:t>
            </a: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модели:</a:t>
            </a:r>
          </a:p>
          <a:p>
            <a:pPr marL="901700" lvl="1" indent="-457200" algn="just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определение опорной поверхности;</a:t>
            </a:r>
          </a:p>
          <a:p>
            <a:pPr marL="901700" lvl="1" indent="-457200" algn="just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оценка </a:t>
            </a:r>
            <a:r>
              <a:rPr lang="ru-RU" sz="2500" kern="15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гомографии</a:t>
            </a: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;</a:t>
            </a:r>
          </a:p>
          <a:p>
            <a:pPr marL="901700" lvl="1" indent="-457200" algn="just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преобразование координат точек 3</a:t>
            </a:r>
            <a:r>
              <a:rPr lang="en-US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D </a:t>
            </a: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модели в новую систему координат;</a:t>
            </a:r>
          </a:p>
          <a:p>
            <a:pPr marL="901700" lvl="1" indent="-457200" algn="just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проекция 3</a:t>
            </a:r>
            <a:r>
              <a:rPr lang="en-US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D </a:t>
            </a: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модели на текущий кадр.</a:t>
            </a:r>
          </a:p>
          <a:p>
            <a:pPr marL="457200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Если же результат распознавания не соответствует ни одному из ключевых слов, то текущий кадр остаётся без изменений.</a:t>
            </a:r>
          </a:p>
          <a:p>
            <a:pPr marL="457200" lvl="0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2500" kern="150" dirty="0">
                <a:latin typeface="Times New Roman" panose="02020603050405020304" pitchFamily="18" charset="0"/>
                <a:ea typeface="SimSun" panose="02010600030101010101" pitchFamily="2" charset="-122"/>
              </a:rPr>
              <a:t>Возвращение кадра в видеопоток.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02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FF628-6908-4E53-9B1C-CC89FFD8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A1A743E-2083-4AE0-9794-80B2053CA4FB}"/>
              </a:ext>
            </a:extLst>
          </p:cNvPr>
          <p:cNvGrpSpPr/>
          <p:nvPr/>
        </p:nvGrpSpPr>
        <p:grpSpPr>
          <a:xfrm>
            <a:off x="1769163" y="1721908"/>
            <a:ext cx="8653672" cy="4900075"/>
            <a:chOff x="1769163" y="1721908"/>
            <a:chExt cx="8653672" cy="4900075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8C16F20-97DE-4B52-B7DD-0CD4788B7ECE}"/>
                </a:ext>
              </a:extLst>
            </p:cNvPr>
            <p:cNvSpPr/>
            <p:nvPr/>
          </p:nvSpPr>
          <p:spPr>
            <a:xfrm>
              <a:off x="1769163" y="1721908"/>
              <a:ext cx="2700901" cy="231499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4000" r="-24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7385876-F519-4818-BC51-0E2D5E699C4D}"/>
                </a:ext>
              </a:extLst>
            </p:cNvPr>
            <p:cNvSpPr/>
            <p:nvPr/>
          </p:nvSpPr>
          <p:spPr>
            <a:xfrm>
              <a:off x="4745548" y="1721908"/>
              <a:ext cx="2700901" cy="2314992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000" r="-22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1D0128D-B835-49EA-A1DE-55C11879364D}"/>
                </a:ext>
              </a:extLst>
            </p:cNvPr>
            <p:cNvSpPr/>
            <p:nvPr/>
          </p:nvSpPr>
          <p:spPr>
            <a:xfrm>
              <a:off x="7721934" y="1721908"/>
              <a:ext cx="2700901" cy="231499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4000" r="-24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BD03948F-65AC-4977-811E-959C945FC298}"/>
                </a:ext>
              </a:extLst>
            </p:cNvPr>
            <p:cNvSpPr/>
            <p:nvPr/>
          </p:nvSpPr>
          <p:spPr>
            <a:xfrm>
              <a:off x="3257355" y="4306991"/>
              <a:ext cx="2700901" cy="231499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4000" r="-24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F7C1A28-9C2F-4523-83C4-C2323BE20186}"/>
                </a:ext>
              </a:extLst>
            </p:cNvPr>
            <p:cNvSpPr/>
            <p:nvPr/>
          </p:nvSpPr>
          <p:spPr>
            <a:xfrm>
              <a:off x="6233741" y="4306991"/>
              <a:ext cx="2700901" cy="231499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4000" r="-24000"/>
              </a:stretch>
            </a:blip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694296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397</Words>
  <Application>Microsoft Office PowerPoint</Application>
  <PresentationFormat>Широкоэкранный</PresentationFormat>
  <Paragraphs>64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Times New Roman</vt:lpstr>
      <vt:lpstr>Tw Cen MT</vt:lpstr>
      <vt:lpstr>Tw Cen MT Condensed</vt:lpstr>
      <vt:lpstr>Wingdings 3</vt:lpstr>
      <vt:lpstr>Интеграл</vt:lpstr>
      <vt:lpstr>Разработка элементов дополненной реальности для визуализации туристических объектов Крыма</vt:lpstr>
      <vt:lpstr>Цели и задачи</vt:lpstr>
      <vt:lpstr>Проблемы,  исследуемые в работе</vt:lpstr>
      <vt:lpstr>Методы распознавания текста</vt:lpstr>
      <vt:lpstr>Распознавание текста</vt:lpstr>
      <vt:lpstr>tesseract</vt:lpstr>
      <vt:lpstr>Дополненная реальность</vt:lpstr>
      <vt:lpstr>Алгоритм работы приложения</vt:lpstr>
      <vt:lpstr>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элементов дополненной реальности для визуализации туристических объектов Крыма</dc:title>
  <dc:creator>CODDY 2</dc:creator>
  <cp:lastModifiedBy>CODDY 2</cp:lastModifiedBy>
  <cp:revision>13</cp:revision>
  <dcterms:created xsi:type="dcterms:W3CDTF">2020-07-03T09:57:16Z</dcterms:created>
  <dcterms:modified xsi:type="dcterms:W3CDTF">2020-07-05T10:39:49Z</dcterms:modified>
</cp:coreProperties>
</file>